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71" r:id="rId3"/>
    <p:sldId id="257" r:id="rId4"/>
    <p:sldId id="259" r:id="rId5"/>
    <p:sldId id="265" r:id="rId6"/>
    <p:sldId id="266" r:id="rId7"/>
    <p:sldId id="260" r:id="rId8"/>
    <p:sldId id="267" r:id="rId9"/>
    <p:sldId id="268" r:id="rId10"/>
    <p:sldId id="26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031" autoAdjust="0"/>
  </p:normalViewPr>
  <p:slideViewPr>
    <p:cSldViewPr snapToGrid="0">
      <p:cViewPr varScale="1">
        <p:scale>
          <a:sx n="73" d="100"/>
          <a:sy n="73" d="100"/>
        </p:scale>
        <p:origin x="104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C79CC6-8561-F64C-9671-BEAFB2BF0B9C}" type="datetimeFigureOut">
              <a:rPr lang="en-US" smtClean="0"/>
              <a:t>5/18/2020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1D0DC-B43D-FE42-B37D-0E243F3AF74B}" type="slidenum">
              <a:rPr lang="en-US" smtClean="0"/>
              <a:t>‹#›</a:t>
            </a:fld>
            <a:endParaRPr lang="en-US"/>
          </a:p>
        </p:txBody>
      </p:sp>
    </p:spTree>
    <p:extLst>
      <p:ext uri="{BB962C8B-B14F-4D97-AF65-F5344CB8AC3E}">
        <p14:creationId xmlns:p14="http://schemas.microsoft.com/office/powerpoint/2010/main" val="304007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my name is Gabriel Tate in my presentation I am going to discuss a little bit about mining as well as how it affects climate change. </a:t>
            </a:r>
          </a:p>
        </p:txBody>
      </p:sp>
      <p:sp>
        <p:nvSpPr>
          <p:cNvPr id="4" name="Slide Number Placeholder 3"/>
          <p:cNvSpPr>
            <a:spLocks noGrp="1"/>
          </p:cNvSpPr>
          <p:nvPr>
            <p:ph type="sldNum" sz="quarter" idx="5"/>
          </p:nvPr>
        </p:nvSpPr>
        <p:spPr/>
        <p:txBody>
          <a:bodyPr/>
          <a:lstStyle/>
          <a:p>
            <a:fld id="{7121D0DC-B43D-FE42-B37D-0E243F3AF74B}" type="slidenum">
              <a:rPr lang="en-US" smtClean="0"/>
              <a:t>1</a:t>
            </a:fld>
            <a:endParaRPr lang="en-US"/>
          </a:p>
        </p:txBody>
      </p:sp>
    </p:spTree>
    <p:extLst>
      <p:ext uri="{BB962C8B-B14F-4D97-AF65-F5344CB8AC3E}">
        <p14:creationId xmlns:p14="http://schemas.microsoft.com/office/powerpoint/2010/main" val="17149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Mining provides both benefits and negatives for climate change, and the benefits </a:t>
            </a:r>
            <a:r>
              <a:rPr lang="en-US" dirty="0" err="1"/>
              <a:t>outway</a:t>
            </a:r>
            <a:r>
              <a:rPr lang="en-US" dirty="0"/>
              <a:t> the negatives, because the negatives are being minimized.</a:t>
            </a:r>
          </a:p>
        </p:txBody>
      </p:sp>
      <p:sp>
        <p:nvSpPr>
          <p:cNvPr id="4" name="Slide Number Placeholder 3"/>
          <p:cNvSpPr>
            <a:spLocks noGrp="1"/>
          </p:cNvSpPr>
          <p:nvPr>
            <p:ph type="sldNum" sz="quarter" idx="5"/>
          </p:nvPr>
        </p:nvSpPr>
        <p:spPr/>
        <p:txBody>
          <a:bodyPr/>
          <a:lstStyle/>
          <a:p>
            <a:fld id="{7121D0DC-B43D-FE42-B37D-0E243F3AF74B}" type="slidenum">
              <a:rPr lang="en-US" smtClean="0"/>
              <a:t>10</a:t>
            </a:fld>
            <a:endParaRPr lang="en-US"/>
          </a:p>
        </p:txBody>
      </p:sp>
    </p:spTree>
    <p:extLst>
      <p:ext uri="{BB962C8B-B14F-4D97-AF65-F5344CB8AC3E}">
        <p14:creationId xmlns:p14="http://schemas.microsoft.com/office/powerpoint/2010/main" val="3399243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think that many people are of the opinion that mining leads to lots of climate change which may be true. However I am of the opinion that it’s benefits outweigh the negatives.</a:t>
            </a:r>
          </a:p>
          <a:p>
            <a:endParaRPr lang="en-US" dirty="0"/>
          </a:p>
        </p:txBody>
      </p:sp>
      <p:sp>
        <p:nvSpPr>
          <p:cNvPr id="4" name="Slide Number Placeholder 3"/>
          <p:cNvSpPr>
            <a:spLocks noGrp="1"/>
          </p:cNvSpPr>
          <p:nvPr>
            <p:ph type="sldNum" sz="quarter" idx="5"/>
          </p:nvPr>
        </p:nvSpPr>
        <p:spPr/>
        <p:txBody>
          <a:bodyPr/>
          <a:lstStyle/>
          <a:p>
            <a:fld id="{7121D0DC-B43D-FE42-B37D-0E243F3AF74B}" type="slidenum">
              <a:rPr lang="en-US" smtClean="0"/>
              <a:t>2</a:t>
            </a:fld>
            <a:endParaRPr lang="en-US"/>
          </a:p>
        </p:txBody>
      </p:sp>
    </p:spTree>
    <p:extLst>
      <p:ext uri="{BB962C8B-B14F-4D97-AF65-F5344CB8AC3E}">
        <p14:creationId xmlns:p14="http://schemas.microsoft.com/office/powerpoint/2010/main" val="519542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main topics in this presentation is the benefits of mining. One of the benefits of mining is the materials produced from mining. A important one for climate change reduction is rare earth elements (REEs.) The materials can be used in technologies that are used in climate change reduction. A few examples are wind turbines, solar panels, and carbon scrubbers.</a:t>
            </a:r>
          </a:p>
        </p:txBody>
      </p:sp>
      <p:sp>
        <p:nvSpPr>
          <p:cNvPr id="4" name="Slide Number Placeholder 3"/>
          <p:cNvSpPr>
            <a:spLocks noGrp="1"/>
          </p:cNvSpPr>
          <p:nvPr>
            <p:ph type="sldNum" sz="quarter" idx="5"/>
          </p:nvPr>
        </p:nvSpPr>
        <p:spPr/>
        <p:txBody>
          <a:bodyPr/>
          <a:lstStyle/>
          <a:p>
            <a:fld id="{7121D0DC-B43D-FE42-B37D-0E243F3AF74B}" type="slidenum">
              <a:rPr lang="en-US" smtClean="0"/>
              <a:t>3</a:t>
            </a:fld>
            <a:endParaRPr lang="en-US"/>
          </a:p>
        </p:txBody>
      </p:sp>
    </p:spTree>
    <p:extLst>
      <p:ext uri="{BB962C8B-B14F-4D97-AF65-F5344CB8AC3E}">
        <p14:creationId xmlns:p14="http://schemas.microsoft.com/office/powerpoint/2010/main" val="1884183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there are several benefits to mining, it also has its downsides. Which include greenhouse gasses, water pollution, land destruction, and fossil fuels.</a:t>
            </a:r>
          </a:p>
        </p:txBody>
      </p:sp>
      <p:sp>
        <p:nvSpPr>
          <p:cNvPr id="4" name="Slide Number Placeholder 3"/>
          <p:cNvSpPr>
            <a:spLocks noGrp="1"/>
          </p:cNvSpPr>
          <p:nvPr>
            <p:ph type="sldNum" sz="quarter" idx="5"/>
          </p:nvPr>
        </p:nvSpPr>
        <p:spPr/>
        <p:txBody>
          <a:bodyPr/>
          <a:lstStyle/>
          <a:p>
            <a:fld id="{7121D0DC-B43D-FE42-B37D-0E243F3AF74B}" type="slidenum">
              <a:rPr lang="en-US" smtClean="0"/>
              <a:t>4</a:t>
            </a:fld>
            <a:endParaRPr lang="en-US"/>
          </a:p>
        </p:txBody>
      </p:sp>
    </p:spTree>
    <p:extLst>
      <p:ext uri="{BB962C8B-B14F-4D97-AF65-F5344CB8AC3E}">
        <p14:creationId xmlns:p14="http://schemas.microsoft.com/office/powerpoint/2010/main" val="658915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Mining also produces greenhouse gasses in several ways. One way is through the equipment being used. There can be a large output of greenhouse gasses from that.</a:t>
            </a:r>
          </a:p>
        </p:txBody>
      </p:sp>
      <p:sp>
        <p:nvSpPr>
          <p:cNvPr id="4" name="Slide Number Placeholder 3"/>
          <p:cNvSpPr>
            <a:spLocks noGrp="1"/>
          </p:cNvSpPr>
          <p:nvPr>
            <p:ph type="sldNum" sz="quarter" idx="5"/>
          </p:nvPr>
        </p:nvSpPr>
        <p:spPr/>
        <p:txBody>
          <a:bodyPr/>
          <a:lstStyle/>
          <a:p>
            <a:fld id="{7121D0DC-B43D-FE42-B37D-0E243F3AF74B}" type="slidenum">
              <a:rPr lang="en-US" smtClean="0"/>
              <a:t>5</a:t>
            </a:fld>
            <a:endParaRPr lang="en-US"/>
          </a:p>
        </p:txBody>
      </p:sp>
    </p:spTree>
    <p:extLst>
      <p:ext uri="{BB962C8B-B14F-4D97-AF65-F5344CB8AC3E}">
        <p14:creationId xmlns:p14="http://schemas.microsoft.com/office/powerpoint/2010/main" val="1994433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way is through producing fossil fuels used by other things which leads to more pollution.</a:t>
            </a:r>
          </a:p>
        </p:txBody>
      </p:sp>
      <p:sp>
        <p:nvSpPr>
          <p:cNvPr id="4" name="Slide Number Placeholder 3"/>
          <p:cNvSpPr>
            <a:spLocks noGrp="1"/>
          </p:cNvSpPr>
          <p:nvPr>
            <p:ph type="sldNum" sz="quarter" idx="5"/>
          </p:nvPr>
        </p:nvSpPr>
        <p:spPr/>
        <p:txBody>
          <a:bodyPr/>
          <a:lstStyle/>
          <a:p>
            <a:fld id="{7121D0DC-B43D-FE42-B37D-0E243F3AF74B}" type="slidenum">
              <a:rPr lang="en-US" smtClean="0"/>
              <a:t>6</a:t>
            </a:fld>
            <a:endParaRPr lang="en-US"/>
          </a:p>
        </p:txBody>
      </p:sp>
    </p:spTree>
    <p:extLst>
      <p:ext uri="{BB962C8B-B14F-4D97-AF65-F5344CB8AC3E}">
        <p14:creationId xmlns:p14="http://schemas.microsoft.com/office/powerpoint/2010/main" val="1061989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there are downsides things can still be done to help mitigate them.</a:t>
            </a:r>
          </a:p>
        </p:txBody>
      </p:sp>
      <p:sp>
        <p:nvSpPr>
          <p:cNvPr id="4" name="Slide Number Placeholder 3"/>
          <p:cNvSpPr>
            <a:spLocks noGrp="1"/>
          </p:cNvSpPr>
          <p:nvPr>
            <p:ph type="sldNum" sz="quarter" idx="5"/>
          </p:nvPr>
        </p:nvSpPr>
        <p:spPr/>
        <p:txBody>
          <a:bodyPr/>
          <a:lstStyle/>
          <a:p>
            <a:fld id="{7121D0DC-B43D-FE42-B37D-0E243F3AF74B}" type="slidenum">
              <a:rPr lang="en-US" smtClean="0"/>
              <a:t>7</a:t>
            </a:fld>
            <a:endParaRPr lang="en-US"/>
          </a:p>
        </p:txBody>
      </p:sp>
    </p:spTree>
    <p:extLst>
      <p:ext uri="{BB962C8B-B14F-4D97-AF65-F5344CB8AC3E}">
        <p14:creationId xmlns:p14="http://schemas.microsoft.com/office/powerpoint/2010/main" val="2799008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Mines also have ways of dealing with issues they cause. Such as reclaiming used land and giving it back to the public. As well as finding new ways they can reduce their carbon emissions.</a:t>
            </a:r>
          </a:p>
        </p:txBody>
      </p:sp>
      <p:sp>
        <p:nvSpPr>
          <p:cNvPr id="4" name="Slide Number Placeholder 3"/>
          <p:cNvSpPr>
            <a:spLocks noGrp="1"/>
          </p:cNvSpPr>
          <p:nvPr>
            <p:ph type="sldNum" sz="quarter" idx="5"/>
          </p:nvPr>
        </p:nvSpPr>
        <p:spPr/>
        <p:txBody>
          <a:bodyPr/>
          <a:lstStyle/>
          <a:p>
            <a:fld id="{7121D0DC-B43D-FE42-B37D-0E243F3AF74B}" type="slidenum">
              <a:rPr lang="en-US" smtClean="0"/>
              <a:t>8</a:t>
            </a:fld>
            <a:endParaRPr lang="en-US"/>
          </a:p>
        </p:txBody>
      </p:sp>
    </p:spTree>
    <p:extLst>
      <p:ext uri="{BB962C8B-B14F-4D97-AF65-F5344CB8AC3E}">
        <p14:creationId xmlns:p14="http://schemas.microsoft.com/office/powerpoint/2010/main" val="2467253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to reduce climate change is to start using more renewable energy sources provided by Rare Earth Elements.</a:t>
            </a:r>
          </a:p>
        </p:txBody>
      </p:sp>
      <p:sp>
        <p:nvSpPr>
          <p:cNvPr id="4" name="Slide Number Placeholder 3"/>
          <p:cNvSpPr>
            <a:spLocks noGrp="1"/>
          </p:cNvSpPr>
          <p:nvPr>
            <p:ph type="sldNum" sz="quarter" idx="5"/>
          </p:nvPr>
        </p:nvSpPr>
        <p:spPr/>
        <p:txBody>
          <a:bodyPr/>
          <a:lstStyle/>
          <a:p>
            <a:fld id="{7121D0DC-B43D-FE42-B37D-0E243F3AF74B}" type="slidenum">
              <a:rPr lang="en-US" smtClean="0"/>
              <a:t>9</a:t>
            </a:fld>
            <a:endParaRPr lang="en-US"/>
          </a:p>
        </p:txBody>
      </p:sp>
    </p:spTree>
    <p:extLst>
      <p:ext uri="{BB962C8B-B14F-4D97-AF65-F5344CB8AC3E}">
        <p14:creationId xmlns:p14="http://schemas.microsoft.com/office/powerpoint/2010/main" val="1984783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DB694-9690-7547-A73C-635296C2C4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DAE636-8BA7-FC49-A290-D8DA6D4B48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3263EC-E34A-064B-B0B3-EB0B77181ED5}"/>
              </a:ext>
            </a:extLst>
          </p:cNvPr>
          <p:cNvSpPr>
            <a:spLocks noGrp="1"/>
          </p:cNvSpPr>
          <p:nvPr>
            <p:ph type="dt" sz="half" idx="10"/>
          </p:nvPr>
        </p:nvSpPr>
        <p:spPr/>
        <p:txBody>
          <a:bodyPr/>
          <a:lstStyle/>
          <a:p>
            <a:fld id="{95577B44-71E3-084A-967B-701CCD28F3C8}" type="datetimeFigureOut">
              <a:rPr lang="en-US" smtClean="0"/>
              <a:t>5/18/2020</a:t>
            </a:fld>
            <a:endParaRPr lang="en-US"/>
          </a:p>
        </p:txBody>
      </p:sp>
      <p:sp>
        <p:nvSpPr>
          <p:cNvPr id="5" name="Footer Placeholder 4">
            <a:extLst>
              <a:ext uri="{FF2B5EF4-FFF2-40B4-BE49-F238E27FC236}">
                <a16:creationId xmlns:a16="http://schemas.microsoft.com/office/drawing/2014/main" id="{6662BAA4-27ED-7344-B8AE-94B310CBA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AF627-8FFD-4D43-92F8-CAB3832B2FEA}"/>
              </a:ext>
            </a:extLst>
          </p:cNvPr>
          <p:cNvSpPr>
            <a:spLocks noGrp="1"/>
          </p:cNvSpPr>
          <p:nvPr>
            <p:ph type="sldNum" sz="quarter" idx="12"/>
          </p:nvPr>
        </p:nvSpPr>
        <p:spPr/>
        <p:txBody>
          <a:bodyPr/>
          <a:lstStyle/>
          <a:p>
            <a:fld id="{C7352279-9D0A-744A-B20B-5AEA410C4C55}" type="slidenum">
              <a:rPr lang="en-US" smtClean="0"/>
              <a:t>‹#›</a:t>
            </a:fld>
            <a:endParaRPr lang="en-US"/>
          </a:p>
        </p:txBody>
      </p:sp>
    </p:spTree>
    <p:extLst>
      <p:ext uri="{BB962C8B-B14F-4D97-AF65-F5344CB8AC3E}">
        <p14:creationId xmlns:p14="http://schemas.microsoft.com/office/powerpoint/2010/main" val="3401194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F8DF-AA5B-C540-8AF9-EA6CD6BF7A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9E2BA1-CE92-5640-BA4F-B61DE6B5EB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C7BB0-6CB3-1A48-8373-994C2ACD6F84}"/>
              </a:ext>
            </a:extLst>
          </p:cNvPr>
          <p:cNvSpPr>
            <a:spLocks noGrp="1"/>
          </p:cNvSpPr>
          <p:nvPr>
            <p:ph type="dt" sz="half" idx="10"/>
          </p:nvPr>
        </p:nvSpPr>
        <p:spPr/>
        <p:txBody>
          <a:bodyPr/>
          <a:lstStyle/>
          <a:p>
            <a:fld id="{95577B44-71E3-084A-967B-701CCD28F3C8}" type="datetimeFigureOut">
              <a:rPr lang="en-US" smtClean="0"/>
              <a:t>5/18/2020</a:t>
            </a:fld>
            <a:endParaRPr lang="en-US"/>
          </a:p>
        </p:txBody>
      </p:sp>
      <p:sp>
        <p:nvSpPr>
          <p:cNvPr id="5" name="Footer Placeholder 4">
            <a:extLst>
              <a:ext uri="{FF2B5EF4-FFF2-40B4-BE49-F238E27FC236}">
                <a16:creationId xmlns:a16="http://schemas.microsoft.com/office/drawing/2014/main" id="{C007DEA7-B9D2-884A-87F8-EB8AAB211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B22CA3-36B0-5F4A-AA62-126E8A1E5CD3}"/>
              </a:ext>
            </a:extLst>
          </p:cNvPr>
          <p:cNvSpPr>
            <a:spLocks noGrp="1"/>
          </p:cNvSpPr>
          <p:nvPr>
            <p:ph type="sldNum" sz="quarter" idx="12"/>
          </p:nvPr>
        </p:nvSpPr>
        <p:spPr/>
        <p:txBody>
          <a:bodyPr/>
          <a:lstStyle/>
          <a:p>
            <a:fld id="{C7352279-9D0A-744A-B20B-5AEA410C4C55}" type="slidenum">
              <a:rPr lang="en-US" smtClean="0"/>
              <a:t>‹#›</a:t>
            </a:fld>
            <a:endParaRPr lang="en-US"/>
          </a:p>
        </p:txBody>
      </p:sp>
    </p:spTree>
    <p:extLst>
      <p:ext uri="{BB962C8B-B14F-4D97-AF65-F5344CB8AC3E}">
        <p14:creationId xmlns:p14="http://schemas.microsoft.com/office/powerpoint/2010/main" val="3206506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381974-907C-234B-AEDB-FC90D1FFE0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CD2E8A-755C-7C40-8692-FF482826B5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C93163-64D6-3C48-8A9B-BADCD9963E94}"/>
              </a:ext>
            </a:extLst>
          </p:cNvPr>
          <p:cNvSpPr>
            <a:spLocks noGrp="1"/>
          </p:cNvSpPr>
          <p:nvPr>
            <p:ph type="dt" sz="half" idx="10"/>
          </p:nvPr>
        </p:nvSpPr>
        <p:spPr/>
        <p:txBody>
          <a:bodyPr/>
          <a:lstStyle/>
          <a:p>
            <a:fld id="{95577B44-71E3-084A-967B-701CCD28F3C8}" type="datetimeFigureOut">
              <a:rPr lang="en-US" smtClean="0"/>
              <a:t>5/18/2020</a:t>
            </a:fld>
            <a:endParaRPr lang="en-US"/>
          </a:p>
        </p:txBody>
      </p:sp>
      <p:sp>
        <p:nvSpPr>
          <p:cNvPr id="5" name="Footer Placeholder 4">
            <a:extLst>
              <a:ext uri="{FF2B5EF4-FFF2-40B4-BE49-F238E27FC236}">
                <a16:creationId xmlns:a16="http://schemas.microsoft.com/office/drawing/2014/main" id="{FB0BA931-F037-A344-8BBD-36A5D3EA12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F40779-5B6D-C347-A4D6-85B0F3F79E78}"/>
              </a:ext>
            </a:extLst>
          </p:cNvPr>
          <p:cNvSpPr>
            <a:spLocks noGrp="1"/>
          </p:cNvSpPr>
          <p:nvPr>
            <p:ph type="sldNum" sz="quarter" idx="12"/>
          </p:nvPr>
        </p:nvSpPr>
        <p:spPr/>
        <p:txBody>
          <a:bodyPr/>
          <a:lstStyle/>
          <a:p>
            <a:fld id="{C7352279-9D0A-744A-B20B-5AEA410C4C55}" type="slidenum">
              <a:rPr lang="en-US" smtClean="0"/>
              <a:t>‹#›</a:t>
            </a:fld>
            <a:endParaRPr lang="en-US"/>
          </a:p>
        </p:txBody>
      </p:sp>
    </p:spTree>
    <p:extLst>
      <p:ext uri="{BB962C8B-B14F-4D97-AF65-F5344CB8AC3E}">
        <p14:creationId xmlns:p14="http://schemas.microsoft.com/office/powerpoint/2010/main" val="3026116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2283-D9C2-8347-BDFB-BA8803D8B3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034FA6-A268-7047-B3C5-5F53AAE9A9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A3D595-81FC-A34D-8CCE-B296CCD247DF}"/>
              </a:ext>
            </a:extLst>
          </p:cNvPr>
          <p:cNvSpPr>
            <a:spLocks noGrp="1"/>
          </p:cNvSpPr>
          <p:nvPr>
            <p:ph type="dt" sz="half" idx="10"/>
          </p:nvPr>
        </p:nvSpPr>
        <p:spPr/>
        <p:txBody>
          <a:bodyPr/>
          <a:lstStyle/>
          <a:p>
            <a:fld id="{95577B44-71E3-084A-967B-701CCD28F3C8}" type="datetimeFigureOut">
              <a:rPr lang="en-US" smtClean="0"/>
              <a:t>5/18/2020</a:t>
            </a:fld>
            <a:endParaRPr lang="en-US"/>
          </a:p>
        </p:txBody>
      </p:sp>
      <p:sp>
        <p:nvSpPr>
          <p:cNvPr id="5" name="Footer Placeholder 4">
            <a:extLst>
              <a:ext uri="{FF2B5EF4-FFF2-40B4-BE49-F238E27FC236}">
                <a16:creationId xmlns:a16="http://schemas.microsoft.com/office/drawing/2014/main" id="{18FBE0B0-B7E2-C746-B681-A1A139EAA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BA40F-2B8D-AB43-B7AF-DD6D18E8E7DC}"/>
              </a:ext>
            </a:extLst>
          </p:cNvPr>
          <p:cNvSpPr>
            <a:spLocks noGrp="1"/>
          </p:cNvSpPr>
          <p:nvPr>
            <p:ph type="sldNum" sz="quarter" idx="12"/>
          </p:nvPr>
        </p:nvSpPr>
        <p:spPr/>
        <p:txBody>
          <a:bodyPr/>
          <a:lstStyle/>
          <a:p>
            <a:fld id="{C7352279-9D0A-744A-B20B-5AEA410C4C55}" type="slidenum">
              <a:rPr lang="en-US" smtClean="0"/>
              <a:t>‹#›</a:t>
            </a:fld>
            <a:endParaRPr lang="en-US"/>
          </a:p>
        </p:txBody>
      </p:sp>
    </p:spTree>
    <p:extLst>
      <p:ext uri="{BB962C8B-B14F-4D97-AF65-F5344CB8AC3E}">
        <p14:creationId xmlns:p14="http://schemas.microsoft.com/office/powerpoint/2010/main" val="2197482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4E9E6-99BB-1744-86E2-92EA932151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CD122E-45AA-C243-B41D-F051B426A6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E5F614-8071-A345-B5DE-5E51C16EBBDD}"/>
              </a:ext>
            </a:extLst>
          </p:cNvPr>
          <p:cNvSpPr>
            <a:spLocks noGrp="1"/>
          </p:cNvSpPr>
          <p:nvPr>
            <p:ph type="dt" sz="half" idx="10"/>
          </p:nvPr>
        </p:nvSpPr>
        <p:spPr/>
        <p:txBody>
          <a:bodyPr/>
          <a:lstStyle/>
          <a:p>
            <a:fld id="{95577B44-71E3-084A-967B-701CCD28F3C8}" type="datetimeFigureOut">
              <a:rPr lang="en-US" smtClean="0"/>
              <a:t>5/18/2020</a:t>
            </a:fld>
            <a:endParaRPr lang="en-US"/>
          </a:p>
        </p:txBody>
      </p:sp>
      <p:sp>
        <p:nvSpPr>
          <p:cNvPr id="5" name="Footer Placeholder 4">
            <a:extLst>
              <a:ext uri="{FF2B5EF4-FFF2-40B4-BE49-F238E27FC236}">
                <a16:creationId xmlns:a16="http://schemas.microsoft.com/office/drawing/2014/main" id="{07670B7E-468E-CD49-A735-779E8B557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38C753-F344-9041-8108-D4CF411076B1}"/>
              </a:ext>
            </a:extLst>
          </p:cNvPr>
          <p:cNvSpPr>
            <a:spLocks noGrp="1"/>
          </p:cNvSpPr>
          <p:nvPr>
            <p:ph type="sldNum" sz="quarter" idx="12"/>
          </p:nvPr>
        </p:nvSpPr>
        <p:spPr/>
        <p:txBody>
          <a:bodyPr/>
          <a:lstStyle/>
          <a:p>
            <a:fld id="{C7352279-9D0A-744A-B20B-5AEA410C4C55}" type="slidenum">
              <a:rPr lang="en-US" smtClean="0"/>
              <a:t>‹#›</a:t>
            </a:fld>
            <a:endParaRPr lang="en-US"/>
          </a:p>
        </p:txBody>
      </p:sp>
    </p:spTree>
    <p:extLst>
      <p:ext uri="{BB962C8B-B14F-4D97-AF65-F5344CB8AC3E}">
        <p14:creationId xmlns:p14="http://schemas.microsoft.com/office/powerpoint/2010/main" val="3122080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40DA8-642B-4740-A0DE-E8E317D98F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C1120B-9D60-9A40-BC02-377FB8B4E3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3E4F0B-04BE-F54A-AA8D-BBB536334F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A8D9D-923B-5D48-879D-68FB9D77E424}"/>
              </a:ext>
            </a:extLst>
          </p:cNvPr>
          <p:cNvSpPr>
            <a:spLocks noGrp="1"/>
          </p:cNvSpPr>
          <p:nvPr>
            <p:ph type="dt" sz="half" idx="10"/>
          </p:nvPr>
        </p:nvSpPr>
        <p:spPr/>
        <p:txBody>
          <a:bodyPr/>
          <a:lstStyle/>
          <a:p>
            <a:fld id="{95577B44-71E3-084A-967B-701CCD28F3C8}" type="datetimeFigureOut">
              <a:rPr lang="en-US" smtClean="0"/>
              <a:t>5/18/2020</a:t>
            </a:fld>
            <a:endParaRPr lang="en-US"/>
          </a:p>
        </p:txBody>
      </p:sp>
      <p:sp>
        <p:nvSpPr>
          <p:cNvPr id="6" name="Footer Placeholder 5">
            <a:extLst>
              <a:ext uri="{FF2B5EF4-FFF2-40B4-BE49-F238E27FC236}">
                <a16:creationId xmlns:a16="http://schemas.microsoft.com/office/drawing/2014/main" id="{8D3CB759-8005-954F-B82D-B1F813AC26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310EE3-0531-3744-823D-C434995F4A04}"/>
              </a:ext>
            </a:extLst>
          </p:cNvPr>
          <p:cNvSpPr>
            <a:spLocks noGrp="1"/>
          </p:cNvSpPr>
          <p:nvPr>
            <p:ph type="sldNum" sz="quarter" idx="12"/>
          </p:nvPr>
        </p:nvSpPr>
        <p:spPr/>
        <p:txBody>
          <a:bodyPr/>
          <a:lstStyle/>
          <a:p>
            <a:fld id="{C7352279-9D0A-744A-B20B-5AEA410C4C55}" type="slidenum">
              <a:rPr lang="en-US" smtClean="0"/>
              <a:t>‹#›</a:t>
            </a:fld>
            <a:endParaRPr lang="en-US"/>
          </a:p>
        </p:txBody>
      </p:sp>
    </p:spTree>
    <p:extLst>
      <p:ext uri="{BB962C8B-B14F-4D97-AF65-F5344CB8AC3E}">
        <p14:creationId xmlns:p14="http://schemas.microsoft.com/office/powerpoint/2010/main" val="2006295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2962F-7D1E-E146-BC6F-7DD955B803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9D8544-7A7E-C047-9C44-65035B0AC9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0C6413-B767-2A47-84C5-2DBFB70E1B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B829BF-1F13-6044-9C27-22B15521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2D1B6E-1F8D-1B45-BEE7-4353D12BD2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D5677B-13B1-8044-AEF6-3211EA36BF33}"/>
              </a:ext>
            </a:extLst>
          </p:cNvPr>
          <p:cNvSpPr>
            <a:spLocks noGrp="1"/>
          </p:cNvSpPr>
          <p:nvPr>
            <p:ph type="dt" sz="half" idx="10"/>
          </p:nvPr>
        </p:nvSpPr>
        <p:spPr/>
        <p:txBody>
          <a:bodyPr/>
          <a:lstStyle/>
          <a:p>
            <a:fld id="{95577B44-71E3-084A-967B-701CCD28F3C8}" type="datetimeFigureOut">
              <a:rPr lang="en-US" smtClean="0"/>
              <a:t>5/18/2020</a:t>
            </a:fld>
            <a:endParaRPr lang="en-US"/>
          </a:p>
        </p:txBody>
      </p:sp>
      <p:sp>
        <p:nvSpPr>
          <p:cNvPr id="8" name="Footer Placeholder 7">
            <a:extLst>
              <a:ext uri="{FF2B5EF4-FFF2-40B4-BE49-F238E27FC236}">
                <a16:creationId xmlns:a16="http://schemas.microsoft.com/office/drawing/2014/main" id="{50E4EBCB-080B-474D-BBC2-D83131F71C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49858-02E9-A047-9979-64E9B11108E0}"/>
              </a:ext>
            </a:extLst>
          </p:cNvPr>
          <p:cNvSpPr>
            <a:spLocks noGrp="1"/>
          </p:cNvSpPr>
          <p:nvPr>
            <p:ph type="sldNum" sz="quarter" idx="12"/>
          </p:nvPr>
        </p:nvSpPr>
        <p:spPr/>
        <p:txBody>
          <a:bodyPr/>
          <a:lstStyle/>
          <a:p>
            <a:fld id="{C7352279-9D0A-744A-B20B-5AEA410C4C55}" type="slidenum">
              <a:rPr lang="en-US" smtClean="0"/>
              <a:t>‹#›</a:t>
            </a:fld>
            <a:endParaRPr lang="en-US"/>
          </a:p>
        </p:txBody>
      </p:sp>
    </p:spTree>
    <p:extLst>
      <p:ext uri="{BB962C8B-B14F-4D97-AF65-F5344CB8AC3E}">
        <p14:creationId xmlns:p14="http://schemas.microsoft.com/office/powerpoint/2010/main" val="472604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8C3B1-C96F-C74A-A825-78F78DD449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56B352-DA0A-D141-BC71-932D557B5690}"/>
              </a:ext>
            </a:extLst>
          </p:cNvPr>
          <p:cNvSpPr>
            <a:spLocks noGrp="1"/>
          </p:cNvSpPr>
          <p:nvPr>
            <p:ph type="dt" sz="half" idx="10"/>
          </p:nvPr>
        </p:nvSpPr>
        <p:spPr/>
        <p:txBody>
          <a:bodyPr/>
          <a:lstStyle/>
          <a:p>
            <a:fld id="{95577B44-71E3-084A-967B-701CCD28F3C8}" type="datetimeFigureOut">
              <a:rPr lang="en-US" smtClean="0"/>
              <a:t>5/18/2020</a:t>
            </a:fld>
            <a:endParaRPr lang="en-US"/>
          </a:p>
        </p:txBody>
      </p:sp>
      <p:sp>
        <p:nvSpPr>
          <p:cNvPr id="4" name="Footer Placeholder 3">
            <a:extLst>
              <a:ext uri="{FF2B5EF4-FFF2-40B4-BE49-F238E27FC236}">
                <a16:creationId xmlns:a16="http://schemas.microsoft.com/office/drawing/2014/main" id="{AD45EFC1-488C-3348-B9AB-DB4FBDE89C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FA49B3-D7A8-E140-8302-621AB3B877BA}"/>
              </a:ext>
            </a:extLst>
          </p:cNvPr>
          <p:cNvSpPr>
            <a:spLocks noGrp="1"/>
          </p:cNvSpPr>
          <p:nvPr>
            <p:ph type="sldNum" sz="quarter" idx="12"/>
          </p:nvPr>
        </p:nvSpPr>
        <p:spPr/>
        <p:txBody>
          <a:bodyPr/>
          <a:lstStyle/>
          <a:p>
            <a:fld id="{C7352279-9D0A-744A-B20B-5AEA410C4C55}" type="slidenum">
              <a:rPr lang="en-US" smtClean="0"/>
              <a:t>‹#›</a:t>
            </a:fld>
            <a:endParaRPr lang="en-US"/>
          </a:p>
        </p:txBody>
      </p:sp>
    </p:spTree>
    <p:extLst>
      <p:ext uri="{BB962C8B-B14F-4D97-AF65-F5344CB8AC3E}">
        <p14:creationId xmlns:p14="http://schemas.microsoft.com/office/powerpoint/2010/main" val="3568785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4FDAB-6833-B241-892A-5D0C9E98E4C8}"/>
              </a:ext>
            </a:extLst>
          </p:cNvPr>
          <p:cNvSpPr>
            <a:spLocks noGrp="1"/>
          </p:cNvSpPr>
          <p:nvPr>
            <p:ph type="dt" sz="half" idx="10"/>
          </p:nvPr>
        </p:nvSpPr>
        <p:spPr/>
        <p:txBody>
          <a:bodyPr/>
          <a:lstStyle/>
          <a:p>
            <a:fld id="{95577B44-71E3-084A-967B-701CCD28F3C8}" type="datetimeFigureOut">
              <a:rPr lang="en-US" smtClean="0"/>
              <a:t>5/18/2020</a:t>
            </a:fld>
            <a:endParaRPr lang="en-US"/>
          </a:p>
        </p:txBody>
      </p:sp>
      <p:sp>
        <p:nvSpPr>
          <p:cNvPr id="3" name="Footer Placeholder 2">
            <a:extLst>
              <a:ext uri="{FF2B5EF4-FFF2-40B4-BE49-F238E27FC236}">
                <a16:creationId xmlns:a16="http://schemas.microsoft.com/office/drawing/2014/main" id="{EB7AD524-EB12-A440-AA69-2A7569288A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8C22AF-EF0B-E64D-8128-818FC83D30C0}"/>
              </a:ext>
            </a:extLst>
          </p:cNvPr>
          <p:cNvSpPr>
            <a:spLocks noGrp="1"/>
          </p:cNvSpPr>
          <p:nvPr>
            <p:ph type="sldNum" sz="quarter" idx="12"/>
          </p:nvPr>
        </p:nvSpPr>
        <p:spPr/>
        <p:txBody>
          <a:bodyPr/>
          <a:lstStyle/>
          <a:p>
            <a:fld id="{C7352279-9D0A-744A-B20B-5AEA410C4C55}" type="slidenum">
              <a:rPr lang="en-US" smtClean="0"/>
              <a:t>‹#›</a:t>
            </a:fld>
            <a:endParaRPr lang="en-US"/>
          </a:p>
        </p:txBody>
      </p:sp>
    </p:spTree>
    <p:extLst>
      <p:ext uri="{BB962C8B-B14F-4D97-AF65-F5344CB8AC3E}">
        <p14:creationId xmlns:p14="http://schemas.microsoft.com/office/powerpoint/2010/main" val="3045032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6B050-24D2-4040-8FB2-FDB2647F81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5BC57E-A3D7-C248-8ADF-E282CABD41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41731-66F5-5646-8E7C-669097083F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2C6F42-D78A-F44D-86CF-4CACE43F25BE}"/>
              </a:ext>
            </a:extLst>
          </p:cNvPr>
          <p:cNvSpPr>
            <a:spLocks noGrp="1"/>
          </p:cNvSpPr>
          <p:nvPr>
            <p:ph type="dt" sz="half" idx="10"/>
          </p:nvPr>
        </p:nvSpPr>
        <p:spPr/>
        <p:txBody>
          <a:bodyPr/>
          <a:lstStyle/>
          <a:p>
            <a:fld id="{95577B44-71E3-084A-967B-701CCD28F3C8}" type="datetimeFigureOut">
              <a:rPr lang="en-US" smtClean="0"/>
              <a:t>5/18/2020</a:t>
            </a:fld>
            <a:endParaRPr lang="en-US"/>
          </a:p>
        </p:txBody>
      </p:sp>
      <p:sp>
        <p:nvSpPr>
          <p:cNvPr id="6" name="Footer Placeholder 5">
            <a:extLst>
              <a:ext uri="{FF2B5EF4-FFF2-40B4-BE49-F238E27FC236}">
                <a16:creationId xmlns:a16="http://schemas.microsoft.com/office/drawing/2014/main" id="{69F4F8B7-1DFC-4846-80C1-FD91EAADB1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D9BCDC-405C-2743-B344-453A7C4D3AEA}"/>
              </a:ext>
            </a:extLst>
          </p:cNvPr>
          <p:cNvSpPr>
            <a:spLocks noGrp="1"/>
          </p:cNvSpPr>
          <p:nvPr>
            <p:ph type="sldNum" sz="quarter" idx="12"/>
          </p:nvPr>
        </p:nvSpPr>
        <p:spPr/>
        <p:txBody>
          <a:bodyPr/>
          <a:lstStyle/>
          <a:p>
            <a:fld id="{C7352279-9D0A-744A-B20B-5AEA410C4C55}" type="slidenum">
              <a:rPr lang="en-US" smtClean="0"/>
              <a:t>‹#›</a:t>
            </a:fld>
            <a:endParaRPr lang="en-US"/>
          </a:p>
        </p:txBody>
      </p:sp>
    </p:spTree>
    <p:extLst>
      <p:ext uri="{BB962C8B-B14F-4D97-AF65-F5344CB8AC3E}">
        <p14:creationId xmlns:p14="http://schemas.microsoft.com/office/powerpoint/2010/main" val="3539408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68753-AA12-0344-8221-8B1994993D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685C86-BF38-BA45-9FD6-4206D91DD9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837673-DD66-4846-9482-AA0F261CD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CEC4A5-820A-354F-A4DB-F69F78588D48}"/>
              </a:ext>
            </a:extLst>
          </p:cNvPr>
          <p:cNvSpPr>
            <a:spLocks noGrp="1"/>
          </p:cNvSpPr>
          <p:nvPr>
            <p:ph type="dt" sz="half" idx="10"/>
          </p:nvPr>
        </p:nvSpPr>
        <p:spPr/>
        <p:txBody>
          <a:bodyPr/>
          <a:lstStyle/>
          <a:p>
            <a:fld id="{95577B44-71E3-084A-967B-701CCD28F3C8}" type="datetimeFigureOut">
              <a:rPr lang="en-US" smtClean="0"/>
              <a:t>5/18/2020</a:t>
            </a:fld>
            <a:endParaRPr lang="en-US"/>
          </a:p>
        </p:txBody>
      </p:sp>
      <p:sp>
        <p:nvSpPr>
          <p:cNvPr id="6" name="Footer Placeholder 5">
            <a:extLst>
              <a:ext uri="{FF2B5EF4-FFF2-40B4-BE49-F238E27FC236}">
                <a16:creationId xmlns:a16="http://schemas.microsoft.com/office/drawing/2014/main" id="{641D27F5-30C2-2F4B-B810-C23A84419A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F6EA66-9504-ED4A-9414-451CBBCAB72C}"/>
              </a:ext>
            </a:extLst>
          </p:cNvPr>
          <p:cNvSpPr>
            <a:spLocks noGrp="1"/>
          </p:cNvSpPr>
          <p:nvPr>
            <p:ph type="sldNum" sz="quarter" idx="12"/>
          </p:nvPr>
        </p:nvSpPr>
        <p:spPr/>
        <p:txBody>
          <a:bodyPr/>
          <a:lstStyle/>
          <a:p>
            <a:fld id="{C7352279-9D0A-744A-B20B-5AEA410C4C55}" type="slidenum">
              <a:rPr lang="en-US" smtClean="0"/>
              <a:t>‹#›</a:t>
            </a:fld>
            <a:endParaRPr lang="en-US"/>
          </a:p>
        </p:txBody>
      </p:sp>
    </p:spTree>
    <p:extLst>
      <p:ext uri="{BB962C8B-B14F-4D97-AF65-F5344CB8AC3E}">
        <p14:creationId xmlns:p14="http://schemas.microsoft.com/office/powerpoint/2010/main" val="1279804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40D823-5226-DC49-8E81-B97FBE7F82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416023-393B-7D45-B083-2ACCAC6665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36E76F-7EB1-9146-89C7-3572A6F4C1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577B44-71E3-084A-967B-701CCD28F3C8}" type="datetimeFigureOut">
              <a:rPr lang="en-US" smtClean="0"/>
              <a:t>5/18/2020</a:t>
            </a:fld>
            <a:endParaRPr lang="en-US"/>
          </a:p>
        </p:txBody>
      </p:sp>
      <p:sp>
        <p:nvSpPr>
          <p:cNvPr id="5" name="Footer Placeholder 4">
            <a:extLst>
              <a:ext uri="{FF2B5EF4-FFF2-40B4-BE49-F238E27FC236}">
                <a16:creationId xmlns:a16="http://schemas.microsoft.com/office/drawing/2014/main" id="{F37B7FAE-8438-5942-B560-1B92D123A1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9A22B2-90C5-D64A-A37A-81970A2CF3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52279-9D0A-744A-B20B-5AEA410C4C55}" type="slidenum">
              <a:rPr lang="en-US" smtClean="0"/>
              <a:t>‹#›</a:t>
            </a:fld>
            <a:endParaRPr lang="en-US"/>
          </a:p>
        </p:txBody>
      </p:sp>
    </p:spTree>
    <p:extLst>
      <p:ext uri="{BB962C8B-B14F-4D97-AF65-F5344CB8AC3E}">
        <p14:creationId xmlns:p14="http://schemas.microsoft.com/office/powerpoint/2010/main" val="2780935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A19B6-A431-DE48-A32B-CAFD7EBF31B4}"/>
              </a:ext>
            </a:extLst>
          </p:cNvPr>
          <p:cNvSpPr>
            <a:spLocks noGrp="1"/>
          </p:cNvSpPr>
          <p:nvPr>
            <p:ph type="ctrTitle"/>
          </p:nvPr>
        </p:nvSpPr>
        <p:spPr/>
        <p:txBody>
          <a:bodyPr/>
          <a:lstStyle/>
          <a:p>
            <a:r>
              <a:rPr lang="en-US" dirty="0"/>
              <a:t>Mining and its affects on climate change</a:t>
            </a:r>
          </a:p>
        </p:txBody>
      </p:sp>
      <p:sp>
        <p:nvSpPr>
          <p:cNvPr id="3" name="Subtitle 2">
            <a:extLst>
              <a:ext uri="{FF2B5EF4-FFF2-40B4-BE49-F238E27FC236}">
                <a16:creationId xmlns:a16="http://schemas.microsoft.com/office/drawing/2014/main" id="{2F53F445-A5AD-8349-9DF6-76135919E2B3}"/>
              </a:ext>
            </a:extLst>
          </p:cNvPr>
          <p:cNvSpPr>
            <a:spLocks noGrp="1"/>
          </p:cNvSpPr>
          <p:nvPr>
            <p:ph type="subTitle" idx="1"/>
          </p:nvPr>
        </p:nvSpPr>
        <p:spPr/>
        <p:txBody>
          <a:bodyPr/>
          <a:lstStyle/>
          <a:p>
            <a:r>
              <a:rPr lang="en-US" dirty="0"/>
              <a:t>By Good as Gold but Greener</a:t>
            </a:r>
          </a:p>
          <a:p>
            <a:r>
              <a:rPr lang="en-US" dirty="0"/>
              <a:t>Members: Gabriel Tate</a:t>
            </a:r>
          </a:p>
        </p:txBody>
      </p:sp>
      <p:pic>
        <p:nvPicPr>
          <p:cNvPr id="4" name="Picture 3">
            <a:hlinkClick r:id="" action="ppaction://media"/>
            <a:extLst>
              <a:ext uri="{FF2B5EF4-FFF2-40B4-BE49-F238E27FC236}">
                <a16:creationId xmlns:a16="http://schemas.microsoft.com/office/drawing/2014/main" id="{8EE2596A-3F13-44A7-A716-85B47D1759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4741" y="73680"/>
            <a:ext cx="487363" cy="487363"/>
          </a:xfrm>
          <a:prstGeom prst="rect">
            <a:avLst/>
          </a:prstGeom>
        </p:spPr>
      </p:pic>
    </p:spTree>
    <p:extLst>
      <p:ext uri="{BB962C8B-B14F-4D97-AF65-F5344CB8AC3E}">
        <p14:creationId xmlns:p14="http://schemas.microsoft.com/office/powerpoint/2010/main" val="27291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D9BC6-3662-FF44-B83B-FBA31A6E0D74}"/>
              </a:ext>
            </a:extLst>
          </p:cNvPr>
          <p:cNvSpPr>
            <a:spLocks noGrp="1"/>
          </p:cNvSpPr>
          <p:nvPr>
            <p:ph type="title"/>
          </p:nvPr>
        </p:nvSpPr>
        <p:spPr/>
        <p:txBody>
          <a:bodyPr/>
          <a:lstStyle/>
          <a:p>
            <a:r>
              <a:rPr lang="en-US"/>
              <a:t>Conclusion </a:t>
            </a:r>
          </a:p>
        </p:txBody>
      </p:sp>
      <p:sp>
        <p:nvSpPr>
          <p:cNvPr id="3" name="Content Placeholder 2">
            <a:extLst>
              <a:ext uri="{FF2B5EF4-FFF2-40B4-BE49-F238E27FC236}">
                <a16:creationId xmlns:a16="http://schemas.microsoft.com/office/drawing/2014/main" id="{8CBA6DA0-10C3-2640-A5D9-DBE4B4DC5624}"/>
              </a:ext>
            </a:extLst>
          </p:cNvPr>
          <p:cNvSpPr>
            <a:spLocks noGrp="1"/>
          </p:cNvSpPr>
          <p:nvPr>
            <p:ph idx="1"/>
          </p:nvPr>
        </p:nvSpPr>
        <p:spPr/>
        <p:txBody>
          <a:bodyPr/>
          <a:lstStyle/>
          <a:p>
            <a:r>
              <a:rPr lang="en-US" dirty="0"/>
              <a:t>Mining provides both benefits as wells as drawbacks for climate change</a:t>
            </a:r>
          </a:p>
          <a:p>
            <a:endParaRPr lang="en-US" dirty="0"/>
          </a:p>
        </p:txBody>
      </p:sp>
      <p:pic>
        <p:nvPicPr>
          <p:cNvPr id="4" name="Recorded Sound">
            <a:hlinkClick r:id="" action="ppaction://media"/>
            <a:extLst>
              <a:ext uri="{FF2B5EF4-FFF2-40B4-BE49-F238E27FC236}">
                <a16:creationId xmlns:a16="http://schemas.microsoft.com/office/drawing/2014/main" id="{692D281F-897D-4275-99F7-F8E0252982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121443"/>
            <a:ext cx="487363" cy="487363"/>
          </a:xfrm>
          <a:prstGeom prst="rect">
            <a:avLst/>
          </a:prstGeom>
        </p:spPr>
      </p:pic>
    </p:spTree>
    <p:extLst>
      <p:ext uri="{BB962C8B-B14F-4D97-AF65-F5344CB8AC3E}">
        <p14:creationId xmlns:p14="http://schemas.microsoft.com/office/powerpoint/2010/main" val="99731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FD4B1-7B64-8446-A672-27F8FDFCD2C3}"/>
              </a:ext>
            </a:extLst>
          </p:cNvPr>
          <p:cNvSpPr>
            <a:spLocks noGrp="1"/>
          </p:cNvSpPr>
          <p:nvPr>
            <p:ph type="title"/>
          </p:nvPr>
        </p:nvSpPr>
        <p:spPr/>
        <p:txBody>
          <a:bodyPr/>
          <a:lstStyle/>
          <a:p>
            <a:r>
              <a:rPr lang="en-US" dirty="0"/>
              <a:t>General action step</a:t>
            </a:r>
          </a:p>
        </p:txBody>
      </p:sp>
      <p:sp>
        <p:nvSpPr>
          <p:cNvPr id="3" name="Content Placeholder 2">
            <a:extLst>
              <a:ext uri="{FF2B5EF4-FFF2-40B4-BE49-F238E27FC236}">
                <a16:creationId xmlns:a16="http://schemas.microsoft.com/office/drawing/2014/main" id="{65744730-5572-404C-ACF0-74834152B595}"/>
              </a:ext>
            </a:extLst>
          </p:cNvPr>
          <p:cNvSpPr>
            <a:spLocks noGrp="1"/>
          </p:cNvSpPr>
          <p:nvPr>
            <p:ph idx="1"/>
          </p:nvPr>
        </p:nvSpPr>
        <p:spPr/>
        <p:txBody>
          <a:bodyPr/>
          <a:lstStyle/>
          <a:p>
            <a:r>
              <a:rPr lang="en-US" dirty="0"/>
              <a:t>Possibly change opinion</a:t>
            </a:r>
          </a:p>
        </p:txBody>
      </p:sp>
      <p:pic>
        <p:nvPicPr>
          <p:cNvPr id="30" name="Picture 30">
            <a:extLst>
              <a:ext uri="{FF2B5EF4-FFF2-40B4-BE49-F238E27FC236}">
                <a16:creationId xmlns:a16="http://schemas.microsoft.com/office/drawing/2014/main" id="{F03C8177-B2F5-3840-ACE3-02F7139CDF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2834" y="1695143"/>
            <a:ext cx="6879166" cy="5162857"/>
          </a:xfrm>
          <a:prstGeom prst="rect">
            <a:avLst/>
          </a:prstGeom>
        </p:spPr>
      </p:pic>
      <p:pic>
        <p:nvPicPr>
          <p:cNvPr id="4" name="Recorded Sound">
            <a:hlinkClick r:id="" action="ppaction://media"/>
            <a:extLst>
              <a:ext uri="{FF2B5EF4-FFF2-40B4-BE49-F238E27FC236}">
                <a16:creationId xmlns:a16="http://schemas.microsoft.com/office/drawing/2014/main" id="{48F9756C-90F3-4FF6-A1AF-758A91EE07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4637" y="121443"/>
            <a:ext cx="487363" cy="487363"/>
          </a:xfrm>
          <a:prstGeom prst="rect">
            <a:avLst/>
          </a:prstGeom>
        </p:spPr>
      </p:pic>
    </p:spTree>
    <p:extLst>
      <p:ext uri="{BB962C8B-B14F-4D97-AF65-F5344CB8AC3E}">
        <p14:creationId xmlns:p14="http://schemas.microsoft.com/office/powerpoint/2010/main" val="292813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4BBB6-21F3-7646-9B7F-98DFDC088323}"/>
              </a:ext>
            </a:extLst>
          </p:cNvPr>
          <p:cNvSpPr>
            <a:spLocks noGrp="1"/>
          </p:cNvSpPr>
          <p:nvPr>
            <p:ph type="title"/>
          </p:nvPr>
        </p:nvSpPr>
        <p:spPr>
          <a:xfrm>
            <a:off x="838200" y="365125"/>
            <a:ext cx="10351729" cy="1325563"/>
          </a:xfrm>
        </p:spPr>
        <p:txBody>
          <a:bodyPr/>
          <a:lstStyle/>
          <a:p>
            <a:r>
              <a:rPr lang="en-US" dirty="0"/>
              <a:t>Benefits of mining</a:t>
            </a:r>
          </a:p>
        </p:txBody>
      </p:sp>
      <p:sp>
        <p:nvSpPr>
          <p:cNvPr id="3" name="Content Placeholder 2">
            <a:extLst>
              <a:ext uri="{FF2B5EF4-FFF2-40B4-BE49-F238E27FC236}">
                <a16:creationId xmlns:a16="http://schemas.microsoft.com/office/drawing/2014/main" id="{CD8DBF26-3AAB-A143-979C-B7846C7BCFF3}"/>
              </a:ext>
            </a:extLst>
          </p:cNvPr>
          <p:cNvSpPr>
            <a:spLocks noGrp="1"/>
          </p:cNvSpPr>
          <p:nvPr>
            <p:ph idx="1"/>
          </p:nvPr>
        </p:nvSpPr>
        <p:spPr>
          <a:xfrm>
            <a:off x="1002071" y="1690688"/>
            <a:ext cx="4132553" cy="4351338"/>
          </a:xfrm>
        </p:spPr>
        <p:txBody>
          <a:bodyPr/>
          <a:lstStyle/>
          <a:p>
            <a:r>
              <a:rPr lang="en-US" dirty="0"/>
              <a:t>Metals and other materials that are used in climate change reduction</a:t>
            </a:r>
          </a:p>
          <a:p>
            <a:r>
              <a:rPr lang="en-US" dirty="0"/>
              <a:t>Rare earth elements</a:t>
            </a:r>
          </a:p>
          <a:p>
            <a:pPr lvl="1"/>
            <a:r>
              <a:rPr lang="en-US" dirty="0"/>
              <a:t>Essential parts of high tech and climate change reducing technologies</a:t>
            </a:r>
          </a:p>
          <a:p>
            <a:pPr lvl="1"/>
            <a:r>
              <a:rPr lang="en-US" dirty="0"/>
              <a:t>Solar panels, wind turbines, and dams</a:t>
            </a:r>
          </a:p>
        </p:txBody>
      </p:sp>
      <p:pic>
        <p:nvPicPr>
          <p:cNvPr id="4" name="Picture 4">
            <a:extLst>
              <a:ext uri="{FF2B5EF4-FFF2-40B4-BE49-F238E27FC236}">
                <a16:creationId xmlns:a16="http://schemas.microsoft.com/office/drawing/2014/main" id="{88F785F9-E482-E043-BD20-5576D16F67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2537" y="901290"/>
            <a:ext cx="5275714" cy="5277295"/>
          </a:xfrm>
          <a:prstGeom prst="rect">
            <a:avLst/>
          </a:prstGeom>
        </p:spPr>
      </p:pic>
      <p:pic>
        <p:nvPicPr>
          <p:cNvPr id="5" name="Recorded Sound">
            <a:hlinkClick r:id="" action="ppaction://media"/>
            <a:extLst>
              <a:ext uri="{FF2B5EF4-FFF2-40B4-BE49-F238E27FC236}">
                <a16:creationId xmlns:a16="http://schemas.microsoft.com/office/drawing/2014/main" id="{451CECC6-2EB5-4D5E-8BEC-576A1C1542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8251" y="121443"/>
            <a:ext cx="487363" cy="487363"/>
          </a:xfrm>
          <a:prstGeom prst="rect">
            <a:avLst/>
          </a:prstGeom>
        </p:spPr>
      </p:pic>
    </p:spTree>
    <p:extLst>
      <p:ext uri="{BB962C8B-B14F-4D97-AF65-F5344CB8AC3E}">
        <p14:creationId xmlns:p14="http://schemas.microsoft.com/office/powerpoint/2010/main" val="230750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1820B-5149-C146-B953-40D43E9784F7}"/>
              </a:ext>
            </a:extLst>
          </p:cNvPr>
          <p:cNvSpPr>
            <a:spLocks noGrp="1"/>
          </p:cNvSpPr>
          <p:nvPr>
            <p:ph type="title"/>
          </p:nvPr>
        </p:nvSpPr>
        <p:spPr/>
        <p:txBody>
          <a:bodyPr/>
          <a:lstStyle/>
          <a:p>
            <a:r>
              <a:rPr lang="en-US" dirty="0"/>
              <a:t>Downsides of mining affecting climate change</a:t>
            </a:r>
          </a:p>
        </p:txBody>
      </p:sp>
      <p:sp>
        <p:nvSpPr>
          <p:cNvPr id="3" name="Content Placeholder 2">
            <a:extLst>
              <a:ext uri="{FF2B5EF4-FFF2-40B4-BE49-F238E27FC236}">
                <a16:creationId xmlns:a16="http://schemas.microsoft.com/office/drawing/2014/main" id="{87F419B4-C1E6-F145-82AD-D6123053A558}"/>
              </a:ext>
            </a:extLst>
          </p:cNvPr>
          <p:cNvSpPr>
            <a:spLocks noGrp="1"/>
          </p:cNvSpPr>
          <p:nvPr>
            <p:ph idx="1"/>
          </p:nvPr>
        </p:nvSpPr>
        <p:spPr/>
        <p:txBody>
          <a:bodyPr/>
          <a:lstStyle/>
          <a:p>
            <a:r>
              <a:rPr lang="en-US" dirty="0"/>
              <a:t>Green house gases from equipment</a:t>
            </a:r>
          </a:p>
          <a:p>
            <a:r>
              <a:rPr lang="en-US" dirty="0"/>
              <a:t>Water pollution</a:t>
            </a:r>
          </a:p>
          <a:p>
            <a:r>
              <a:rPr lang="en-US" dirty="0"/>
              <a:t>Land problems/pollution</a:t>
            </a:r>
          </a:p>
          <a:p>
            <a:r>
              <a:rPr lang="en-US" dirty="0"/>
              <a:t>Fossil fuels</a:t>
            </a:r>
          </a:p>
          <a:p>
            <a:pPr lvl="1"/>
            <a:r>
              <a:rPr lang="en-US" dirty="0"/>
              <a:t>From mining </a:t>
            </a:r>
          </a:p>
          <a:p>
            <a:pPr lvl="1"/>
            <a:r>
              <a:rPr lang="en-US" dirty="0"/>
              <a:t>Used by mining</a:t>
            </a:r>
          </a:p>
          <a:p>
            <a:endParaRPr lang="en-US" dirty="0"/>
          </a:p>
        </p:txBody>
      </p:sp>
      <p:pic>
        <p:nvPicPr>
          <p:cNvPr id="4" name="Picture 4">
            <a:extLst>
              <a:ext uri="{FF2B5EF4-FFF2-40B4-BE49-F238E27FC236}">
                <a16:creationId xmlns:a16="http://schemas.microsoft.com/office/drawing/2014/main" id="{5916E10C-AF31-3144-BB89-833DDFEE8B89}"/>
              </a:ext>
            </a:extLst>
          </p:cNvPr>
          <p:cNvPicPr>
            <a:picLocks noChangeAspect="1"/>
          </p:cNvPicPr>
          <p:nvPr/>
        </p:nvPicPr>
        <p:blipFill rotWithShape="1">
          <a:blip r:embed="rId5">
            <a:extLst>
              <a:ext uri="{28A0092B-C50C-407E-A947-70E740481C1C}">
                <a14:useLocalDpi xmlns:a14="http://schemas.microsoft.com/office/drawing/2010/main" val="0"/>
              </a:ext>
            </a:extLst>
          </a:blip>
          <a:srcRect l="19574" r="11867"/>
          <a:stretch/>
        </p:blipFill>
        <p:spPr>
          <a:xfrm>
            <a:off x="6882581" y="1804411"/>
            <a:ext cx="4471219" cy="4372553"/>
          </a:xfrm>
          <a:prstGeom prst="rect">
            <a:avLst/>
          </a:prstGeom>
        </p:spPr>
      </p:pic>
      <p:pic>
        <p:nvPicPr>
          <p:cNvPr id="5" name="Recorded Sound">
            <a:hlinkClick r:id="" action="ppaction://media"/>
            <a:extLst>
              <a:ext uri="{FF2B5EF4-FFF2-40B4-BE49-F238E27FC236}">
                <a16:creationId xmlns:a16="http://schemas.microsoft.com/office/drawing/2014/main" id="{722B9E21-57C2-41FA-B91C-149858DAEF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3842" y="365124"/>
            <a:ext cx="487363" cy="382481"/>
          </a:xfrm>
          <a:prstGeom prst="rect">
            <a:avLst/>
          </a:prstGeom>
        </p:spPr>
      </p:pic>
    </p:spTree>
    <p:extLst>
      <p:ext uri="{BB962C8B-B14F-4D97-AF65-F5344CB8AC3E}">
        <p14:creationId xmlns:p14="http://schemas.microsoft.com/office/powerpoint/2010/main" val="259537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5AA52-30AA-F843-9E60-EDB10F1CF9FA}"/>
              </a:ext>
            </a:extLst>
          </p:cNvPr>
          <p:cNvSpPr>
            <a:spLocks noGrp="1"/>
          </p:cNvSpPr>
          <p:nvPr>
            <p:ph type="title"/>
          </p:nvPr>
        </p:nvSpPr>
        <p:spPr/>
        <p:txBody>
          <a:bodyPr/>
          <a:lstStyle/>
          <a:p>
            <a:r>
              <a:rPr lang="en-US" dirty="0"/>
              <a:t>Green house gasses</a:t>
            </a:r>
          </a:p>
        </p:txBody>
      </p:sp>
      <p:pic>
        <p:nvPicPr>
          <p:cNvPr id="4" name="Picture 4">
            <a:extLst>
              <a:ext uri="{FF2B5EF4-FFF2-40B4-BE49-F238E27FC236}">
                <a16:creationId xmlns:a16="http://schemas.microsoft.com/office/drawing/2014/main" id="{7450AD4F-D162-EA44-A26A-D2924C95166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81" y="2103011"/>
            <a:ext cx="12192282" cy="4754990"/>
          </a:xfrm>
        </p:spPr>
      </p:pic>
      <p:sp>
        <p:nvSpPr>
          <p:cNvPr id="3" name="TextBox 2">
            <a:extLst>
              <a:ext uri="{FF2B5EF4-FFF2-40B4-BE49-F238E27FC236}">
                <a16:creationId xmlns:a16="http://schemas.microsoft.com/office/drawing/2014/main" id="{1C27AFB8-A3B0-0647-96EC-4062979EC4DE}"/>
              </a:ext>
            </a:extLst>
          </p:cNvPr>
          <p:cNvSpPr txBox="1"/>
          <p:nvPr/>
        </p:nvSpPr>
        <p:spPr>
          <a:xfrm flipH="1">
            <a:off x="314084" y="1379247"/>
            <a:ext cx="3263764" cy="369332"/>
          </a:xfrm>
          <a:prstGeom prst="rect">
            <a:avLst/>
          </a:prstGeom>
          <a:noFill/>
        </p:spPr>
        <p:txBody>
          <a:bodyPr wrap="square" rtlCol="0">
            <a:spAutoFit/>
          </a:bodyPr>
          <a:lstStyle/>
          <a:p>
            <a:pPr marL="285750" indent="-285750" algn="l">
              <a:buFont typeface="Arial" panose="020B0604020202020204" pitchFamily="34" charset="0"/>
              <a:buChar char="•"/>
            </a:pPr>
            <a:r>
              <a:rPr lang="en-US" dirty="0"/>
              <a:t>Produces green house gasses</a:t>
            </a:r>
          </a:p>
        </p:txBody>
      </p:sp>
      <p:pic>
        <p:nvPicPr>
          <p:cNvPr id="5" name="Recorded Sound">
            <a:hlinkClick r:id="" action="ppaction://media"/>
            <a:extLst>
              <a:ext uri="{FF2B5EF4-FFF2-40B4-BE49-F238E27FC236}">
                <a16:creationId xmlns:a16="http://schemas.microsoft.com/office/drawing/2014/main" id="{2E4FE4BE-0853-4842-8E54-8996238136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3842" y="121443"/>
            <a:ext cx="487363" cy="487363"/>
          </a:xfrm>
          <a:prstGeom prst="rect">
            <a:avLst/>
          </a:prstGeom>
        </p:spPr>
      </p:pic>
    </p:spTree>
    <p:extLst>
      <p:ext uri="{BB962C8B-B14F-4D97-AF65-F5344CB8AC3E}">
        <p14:creationId xmlns:p14="http://schemas.microsoft.com/office/powerpoint/2010/main" val="399650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2ADE0-AECD-CC4A-AB91-E312C95FA0D9}"/>
              </a:ext>
            </a:extLst>
          </p:cNvPr>
          <p:cNvSpPr>
            <a:spLocks noGrp="1"/>
          </p:cNvSpPr>
          <p:nvPr>
            <p:ph type="title"/>
          </p:nvPr>
        </p:nvSpPr>
        <p:spPr/>
        <p:txBody>
          <a:bodyPr/>
          <a:lstStyle/>
          <a:p>
            <a:r>
              <a:rPr lang="en-US" dirty="0"/>
              <a:t>Fossil fuel</a:t>
            </a:r>
          </a:p>
        </p:txBody>
      </p:sp>
      <p:sp>
        <p:nvSpPr>
          <p:cNvPr id="3" name="Content Placeholder 2">
            <a:extLst>
              <a:ext uri="{FF2B5EF4-FFF2-40B4-BE49-F238E27FC236}">
                <a16:creationId xmlns:a16="http://schemas.microsoft.com/office/drawing/2014/main" id="{69848F4D-5263-2948-9CEA-8F16682AF959}"/>
              </a:ext>
            </a:extLst>
          </p:cNvPr>
          <p:cNvSpPr>
            <a:spLocks noGrp="1"/>
          </p:cNvSpPr>
          <p:nvPr>
            <p:ph idx="1"/>
          </p:nvPr>
        </p:nvSpPr>
        <p:spPr/>
        <p:txBody>
          <a:bodyPr/>
          <a:lstStyle/>
          <a:p>
            <a:r>
              <a:rPr lang="en-US" dirty="0"/>
              <a:t>Producing lots of fossil fuels that lead to more air and water pollution</a:t>
            </a:r>
          </a:p>
        </p:txBody>
      </p:sp>
      <p:pic>
        <p:nvPicPr>
          <p:cNvPr id="4" name="Recorded Sound">
            <a:hlinkClick r:id="" action="ppaction://media"/>
            <a:extLst>
              <a:ext uri="{FF2B5EF4-FFF2-40B4-BE49-F238E27FC236}">
                <a16:creationId xmlns:a16="http://schemas.microsoft.com/office/drawing/2014/main" id="{7A696407-752C-44B2-9EF0-9656866C84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121443"/>
            <a:ext cx="487363" cy="487363"/>
          </a:xfrm>
          <a:prstGeom prst="rect">
            <a:avLst/>
          </a:prstGeom>
        </p:spPr>
      </p:pic>
    </p:spTree>
    <p:extLst>
      <p:ext uri="{BB962C8B-B14F-4D97-AF65-F5344CB8AC3E}">
        <p14:creationId xmlns:p14="http://schemas.microsoft.com/office/powerpoint/2010/main" val="129337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4872-7282-744C-8587-DEBD4A046D1B}"/>
              </a:ext>
            </a:extLst>
          </p:cNvPr>
          <p:cNvSpPr>
            <a:spLocks noGrp="1"/>
          </p:cNvSpPr>
          <p:nvPr>
            <p:ph type="title"/>
          </p:nvPr>
        </p:nvSpPr>
        <p:spPr/>
        <p:txBody>
          <a:bodyPr/>
          <a:lstStyle/>
          <a:p>
            <a:r>
              <a:rPr lang="en-US" dirty="0"/>
              <a:t>What can be done</a:t>
            </a:r>
          </a:p>
        </p:txBody>
      </p:sp>
      <p:sp>
        <p:nvSpPr>
          <p:cNvPr id="3" name="Content Placeholder 2">
            <a:extLst>
              <a:ext uri="{FF2B5EF4-FFF2-40B4-BE49-F238E27FC236}">
                <a16:creationId xmlns:a16="http://schemas.microsoft.com/office/drawing/2014/main" id="{EEF2773B-A229-A54E-A9CD-3FE21356F26B}"/>
              </a:ext>
            </a:extLst>
          </p:cNvPr>
          <p:cNvSpPr>
            <a:spLocks noGrp="1"/>
          </p:cNvSpPr>
          <p:nvPr>
            <p:ph idx="1"/>
          </p:nvPr>
        </p:nvSpPr>
        <p:spPr/>
        <p:txBody>
          <a:bodyPr/>
          <a:lstStyle/>
          <a:p>
            <a:r>
              <a:rPr lang="en-US" dirty="0"/>
              <a:t>What miners are doing</a:t>
            </a:r>
          </a:p>
          <a:p>
            <a:r>
              <a:rPr lang="en-US" dirty="0"/>
              <a:t>Use REEs</a:t>
            </a:r>
          </a:p>
        </p:txBody>
      </p:sp>
      <p:pic>
        <p:nvPicPr>
          <p:cNvPr id="4" name="Recorded Sound">
            <a:hlinkClick r:id="" action="ppaction://media"/>
            <a:extLst>
              <a:ext uri="{FF2B5EF4-FFF2-40B4-BE49-F238E27FC236}">
                <a16:creationId xmlns:a16="http://schemas.microsoft.com/office/drawing/2014/main" id="{C2287BE3-030D-4905-9672-A2561847E7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121443"/>
            <a:ext cx="487363" cy="487363"/>
          </a:xfrm>
          <a:prstGeom prst="rect">
            <a:avLst/>
          </a:prstGeom>
        </p:spPr>
      </p:pic>
    </p:spTree>
    <p:extLst>
      <p:ext uri="{BB962C8B-B14F-4D97-AF65-F5344CB8AC3E}">
        <p14:creationId xmlns:p14="http://schemas.microsoft.com/office/powerpoint/2010/main" val="175882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FA398-CA54-8949-982C-44596BBE3864}"/>
              </a:ext>
            </a:extLst>
          </p:cNvPr>
          <p:cNvSpPr>
            <a:spLocks noGrp="1"/>
          </p:cNvSpPr>
          <p:nvPr>
            <p:ph type="title"/>
          </p:nvPr>
        </p:nvSpPr>
        <p:spPr/>
        <p:txBody>
          <a:bodyPr/>
          <a:lstStyle/>
          <a:p>
            <a:r>
              <a:rPr lang="en-US" dirty="0"/>
              <a:t>What miners are doing</a:t>
            </a:r>
          </a:p>
        </p:txBody>
      </p:sp>
      <p:sp>
        <p:nvSpPr>
          <p:cNvPr id="3" name="Content Placeholder 2">
            <a:extLst>
              <a:ext uri="{FF2B5EF4-FFF2-40B4-BE49-F238E27FC236}">
                <a16:creationId xmlns:a16="http://schemas.microsoft.com/office/drawing/2014/main" id="{702E697E-AAC9-604F-A74C-3D4C864A4B02}"/>
              </a:ext>
            </a:extLst>
          </p:cNvPr>
          <p:cNvSpPr>
            <a:spLocks noGrp="1"/>
          </p:cNvSpPr>
          <p:nvPr>
            <p:ph idx="1"/>
          </p:nvPr>
        </p:nvSpPr>
        <p:spPr/>
        <p:txBody>
          <a:bodyPr/>
          <a:lstStyle/>
          <a:p>
            <a:r>
              <a:rPr lang="en-US" dirty="0"/>
              <a:t>Reclamation</a:t>
            </a:r>
          </a:p>
          <a:p>
            <a:r>
              <a:rPr lang="en-US" dirty="0"/>
              <a:t>Finding ways to reduce carbon</a:t>
            </a:r>
          </a:p>
        </p:txBody>
      </p:sp>
      <p:pic>
        <p:nvPicPr>
          <p:cNvPr id="4" name="Picture 4">
            <a:extLst>
              <a:ext uri="{FF2B5EF4-FFF2-40B4-BE49-F238E27FC236}">
                <a16:creationId xmlns:a16="http://schemas.microsoft.com/office/drawing/2014/main" id="{75069D5D-924B-AC49-A69C-33C359E717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9543" y="2141537"/>
            <a:ext cx="5801784" cy="4351338"/>
          </a:xfrm>
          <a:prstGeom prst="rect">
            <a:avLst/>
          </a:prstGeom>
        </p:spPr>
      </p:pic>
      <p:pic>
        <p:nvPicPr>
          <p:cNvPr id="5" name="Recorded Sound">
            <a:hlinkClick r:id="" action="ppaction://media"/>
            <a:extLst>
              <a:ext uri="{FF2B5EF4-FFF2-40B4-BE49-F238E27FC236}">
                <a16:creationId xmlns:a16="http://schemas.microsoft.com/office/drawing/2014/main" id="{57FA9A05-680E-4ACB-BE99-11522FF9B8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48317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197B0-13B9-F44C-A8C7-C21891E9D3BC}"/>
              </a:ext>
            </a:extLst>
          </p:cNvPr>
          <p:cNvSpPr>
            <a:spLocks noGrp="1"/>
          </p:cNvSpPr>
          <p:nvPr>
            <p:ph type="title"/>
          </p:nvPr>
        </p:nvSpPr>
        <p:spPr/>
        <p:txBody>
          <a:bodyPr/>
          <a:lstStyle/>
          <a:p>
            <a:r>
              <a:rPr lang="en-US" dirty="0"/>
              <a:t>Using REEs</a:t>
            </a:r>
          </a:p>
        </p:txBody>
      </p:sp>
      <p:pic>
        <p:nvPicPr>
          <p:cNvPr id="4" name="Picture 4">
            <a:extLst>
              <a:ext uri="{FF2B5EF4-FFF2-40B4-BE49-F238E27FC236}">
                <a16:creationId xmlns:a16="http://schemas.microsoft.com/office/drawing/2014/main" id="{51EAC7C6-0604-F94C-9208-D2D9EDEF760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814301" y="365125"/>
            <a:ext cx="3843047" cy="6212700"/>
          </a:xfrm>
        </p:spPr>
      </p:pic>
      <p:sp>
        <p:nvSpPr>
          <p:cNvPr id="3" name="TextBox 2">
            <a:extLst>
              <a:ext uri="{FF2B5EF4-FFF2-40B4-BE49-F238E27FC236}">
                <a16:creationId xmlns:a16="http://schemas.microsoft.com/office/drawing/2014/main" id="{155FDBB3-21C9-9B47-A657-F297FDDB41A3}"/>
              </a:ext>
            </a:extLst>
          </p:cNvPr>
          <p:cNvSpPr txBox="1"/>
          <p:nvPr/>
        </p:nvSpPr>
        <p:spPr>
          <a:xfrm>
            <a:off x="838200" y="1642675"/>
            <a:ext cx="4539500" cy="369332"/>
          </a:xfrm>
          <a:prstGeom prst="rect">
            <a:avLst/>
          </a:prstGeom>
          <a:noFill/>
        </p:spPr>
        <p:txBody>
          <a:bodyPr wrap="square" rtlCol="0">
            <a:spAutoFit/>
          </a:bodyPr>
          <a:lstStyle/>
          <a:p>
            <a:pPr marL="285750" indent="-285750" algn="l">
              <a:buFont typeface="Arial" panose="020B0604020202020204" pitchFamily="34" charset="0"/>
              <a:buChar char="•"/>
            </a:pPr>
            <a:r>
              <a:rPr lang="en-US" dirty="0"/>
              <a:t>REEs are used in many green energy items</a:t>
            </a:r>
          </a:p>
        </p:txBody>
      </p:sp>
      <p:pic>
        <p:nvPicPr>
          <p:cNvPr id="7" name="Recorded Sound">
            <a:hlinkClick r:id="" action="ppaction://media"/>
            <a:extLst>
              <a:ext uri="{FF2B5EF4-FFF2-40B4-BE49-F238E27FC236}">
                <a16:creationId xmlns:a16="http://schemas.microsoft.com/office/drawing/2014/main" id="{D8F1078B-C979-48B5-852F-EFEFC8810F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121443"/>
            <a:ext cx="487363" cy="487363"/>
          </a:xfrm>
          <a:prstGeom prst="rect">
            <a:avLst/>
          </a:prstGeom>
        </p:spPr>
      </p:pic>
    </p:spTree>
    <p:extLst>
      <p:ext uri="{BB962C8B-B14F-4D97-AF65-F5344CB8AC3E}">
        <p14:creationId xmlns:p14="http://schemas.microsoft.com/office/powerpoint/2010/main" val="157704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464</Words>
  <Application>Microsoft Office PowerPoint</Application>
  <PresentationFormat>Widescreen</PresentationFormat>
  <Paragraphs>51</Paragraphs>
  <Slides>10</Slides>
  <Notes>10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Mining and its affects on climate change</vt:lpstr>
      <vt:lpstr>General action step</vt:lpstr>
      <vt:lpstr>Benefits of mining</vt:lpstr>
      <vt:lpstr>Downsides of mining affecting climate change</vt:lpstr>
      <vt:lpstr>Green house gasses</vt:lpstr>
      <vt:lpstr>Fossil fuel</vt:lpstr>
      <vt:lpstr>What can be done</vt:lpstr>
      <vt:lpstr>What miners are doing</vt:lpstr>
      <vt:lpstr>Using REEs</vt:lpstr>
      <vt:lpstr>Conclusion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luckymudstar@gmail.com</cp:lastModifiedBy>
  <cp:revision>16</cp:revision>
  <dcterms:created xsi:type="dcterms:W3CDTF">2020-04-29T19:52:06Z</dcterms:created>
  <dcterms:modified xsi:type="dcterms:W3CDTF">2020-05-19T01:45:41Z</dcterms:modified>
</cp:coreProperties>
</file>